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2" r:id="rId1"/>
  </p:sldMasterIdLst>
  <p:notesMasterIdLst>
    <p:notesMasterId r:id="rId12"/>
  </p:notesMasterIdLst>
  <p:sldIdLst>
    <p:sldId id="257" r:id="rId2"/>
    <p:sldId id="266" r:id="rId3"/>
    <p:sldId id="267" r:id="rId4"/>
    <p:sldId id="258" r:id="rId5"/>
    <p:sldId id="265" r:id="rId6"/>
    <p:sldId id="260" r:id="rId7"/>
    <p:sldId id="259" r:id="rId8"/>
    <p:sldId id="263" r:id="rId9"/>
    <p:sldId id="26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C9A81-9D3F-4B63-8C99-0486E0C17851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AA4FE-F9F4-4C59-B877-2B2A83335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AA4FE-F9F4-4C59-B877-2B2A833356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7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687D-7BE7-45DF-9D46-8C41C4960F02}" type="datetime1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937F-7F60-4BED-B0F4-B528A29001A0}" type="datetime1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8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8BEB8-4F5A-45E6-9A68-196CF709F340}" type="datetime1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0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BD43D-1404-46BA-B3C8-EFF41015FCD7}" type="datetime1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66170-CF81-4C1B-ABD0-9F2DF6A4D2A3}" type="datetime1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DEF8-D398-4AD7-B9E3-7D144909C4B9}" type="datetime1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49F7D-8A6C-45D1-A0C8-762DB1CD1062}" type="datetime1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0014-5796-48B4-9902-7A3BD794954F}" type="datetime1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98BE-9D05-4758-B6E3-5CC86940BF64}" type="datetime1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4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5998-BF2F-4201-8174-1E45F44EC68F}" type="datetime1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2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C867-FD29-4023-8ABC-975F4A7E7A69}" type="datetime1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7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A0490-3A91-4CEF-8FE1-D4AA12CAAFFB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79204-7562-4E41-802B-BC09ACD58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4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wmf"/><Relationship Id="rId2" Type="http://schemas.openxmlformats.org/officeDocument/2006/relationships/tags" Target="../tags/tag3.xml"/><Relationship Id="rId1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3.wmf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6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15.wmf"/><Relationship Id="rId25" Type="http://schemas.openxmlformats.org/officeDocument/2006/relationships/image" Target="../media/image18.wmf"/><Relationship Id="rId2" Type="http://schemas.openxmlformats.org/officeDocument/2006/relationships/tags" Target="../tags/tag4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2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23" Type="http://schemas.openxmlformats.org/officeDocument/2006/relationships/image" Target="../media/image17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0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wmf"/><Relationship Id="rId12" Type="http://schemas.openxmlformats.org/officeDocument/2006/relationships/image" Target="../media/image2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4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19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1.avi"/><Relationship Id="rId7" Type="http://schemas.openxmlformats.org/officeDocument/2006/relationships/image" Target="../media/image26.png"/><Relationship Id="rId2" Type="http://schemas.microsoft.com/office/2007/relationships/media" Target="../media/media1.avi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video" Target="../media/media2.avi"/><Relationship Id="rId10" Type="http://schemas.openxmlformats.org/officeDocument/2006/relationships/image" Target="../media/image29.png"/><Relationship Id="rId4" Type="http://schemas.microsoft.com/office/2007/relationships/media" Target="../media/media2.avi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idx="1"/>
          </p:nvPr>
        </p:nvSpPr>
        <p:spPr>
          <a:xfrm>
            <a:off x="838200" y="3758937"/>
            <a:ext cx="10372344" cy="1444000"/>
          </a:xfrm>
        </p:spPr>
        <p:txBody>
          <a:bodyPr vert="horz" lIns="91440" tIns="45720" rIns="132080" bIns="45720" rtlCol="0">
            <a:normAutofit/>
          </a:bodyPr>
          <a:lstStyle/>
          <a:p>
            <a:pPr marL="39688" indent="0">
              <a:buNone/>
            </a:pPr>
            <a:r>
              <a:rPr lang="en-US" altLang="en-US" sz="2400" dirty="0" smtClean="0"/>
              <a:t>Sandesh Thapa</a:t>
            </a:r>
          </a:p>
          <a:p>
            <a:pPr marL="39688" indent="0">
              <a:buNone/>
            </a:pPr>
            <a:r>
              <a:rPr lang="en-US" altLang="en-US" sz="2400" dirty="0" smtClean="0"/>
              <a:t>Department of Mechanical &amp; Aerospace Engineering</a:t>
            </a:r>
          </a:p>
          <a:p>
            <a:pPr marL="39688" indent="0">
              <a:buNone/>
            </a:pPr>
            <a:r>
              <a:rPr lang="en-US" altLang="en-US" sz="2400" dirty="0" smtClean="0"/>
              <a:t>Oklahoma State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51187"/>
            <a:ext cx="10515600" cy="23094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Trajectory Generation and Control for Quadrotors</a:t>
            </a:r>
            <a:endParaRPr lang="en-US" sz="4800" b="1" dirty="0">
              <a:ln w="0"/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19125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__________________________________________________________________________________________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84"/>
    </mc:Choice>
    <mc:Fallback xmlns="">
      <p:transition spd="slow" advTm="191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70370"/>
            <a:ext cx="12192000" cy="644525"/>
            <a:chOff x="0" y="0"/>
            <a:chExt cx="5760" cy="384"/>
          </a:xfrm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Questions? 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Introduction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3274" y="1122882"/>
            <a:ext cx="106405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Quadrotors are popular research because of their agility and mobility in 3D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 a quadrotor maneuvering in tightly constraint environment, it is necessary to develop optimal trajectories to ensure safe passage through corridors and constraints [1].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Develop flight plans that leverage the dynamics of system [1].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86384" y="5925463"/>
            <a:ext cx="97840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[1</a:t>
            </a:r>
            <a:r>
              <a:rPr lang="en-US" sz="1100" dirty="0"/>
              <a:t>] </a:t>
            </a:r>
            <a:r>
              <a:rPr lang="en-US" sz="1100" dirty="0" err="1"/>
              <a:t>Mellinger</a:t>
            </a:r>
            <a:r>
              <a:rPr lang="en-US" sz="1100" dirty="0"/>
              <a:t>, Daniel, and Vijay Kumar. "Minimum snap trajectory generation and control for quadrotors." Robotics and Automation (ICRA), 2011 IEEE International Conference on. IEEE, 2011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Image source: </a:t>
            </a:r>
            <a:r>
              <a:rPr lang="en-US" sz="1100" dirty="0"/>
              <a:t>http://wiki.asctec.de/display/AR/CAD+Models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3387210"/>
            <a:ext cx="3555788" cy="1898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2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Objective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922" y="1119383"/>
            <a:ext cx="10221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Review of control and trajectory  generation for </a:t>
            </a:r>
            <a:r>
              <a:rPr lang="en-US" sz="2400" dirty="0"/>
              <a:t>q</a:t>
            </a:r>
            <a:r>
              <a:rPr lang="en-US" sz="2400" dirty="0" smtClean="0"/>
              <a:t>uadrotors [1].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Understand and implement differential flatness for trajectory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Examples code given at [2, 3].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 minimum snap trajectory and control for quadrotors based on flatness [1, 3</a:t>
            </a:r>
            <a:r>
              <a:rPr lang="en-US" sz="2400" dirty="0" smtClean="0"/>
              <a:t>].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224" y="5836240"/>
            <a:ext cx="10524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Mellinger</a:t>
            </a:r>
            <a:r>
              <a:rPr lang="en-US" sz="1100" dirty="0"/>
              <a:t>, Daniel, and Vijay Kumar. "Minimum snap trajectory generation and control for quadrotors." Robotics and Automation (ICRA), 2011 IEEE International Conference on. IEEE, 2011.</a:t>
            </a:r>
          </a:p>
          <a:p>
            <a:r>
              <a:rPr lang="en-US" sz="1100" dirty="0" smtClean="0"/>
              <a:t>[</a:t>
            </a:r>
            <a:r>
              <a:rPr lang="en-US" sz="1100" dirty="0"/>
              <a:t>2] https://github.com/WenjinTao/Robotics--</a:t>
            </a:r>
            <a:r>
              <a:rPr lang="en-US" sz="1100" dirty="0" smtClean="0"/>
              <a:t>Coursera/tree/master/Robotics-Aerial_Robotics</a:t>
            </a:r>
          </a:p>
          <a:p>
            <a:r>
              <a:rPr lang="en-US" sz="1100" dirty="0"/>
              <a:t>[3] https://</a:t>
            </a:r>
            <a:r>
              <a:rPr lang="en-US" sz="1100" dirty="0" smtClean="0"/>
              <a:t>www.coursera.org/learn/robotics-flight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1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Dynamic Model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20" y="988290"/>
            <a:ext cx="4208465" cy="3095157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29578"/>
              </p:ext>
            </p:extLst>
          </p:nvPr>
        </p:nvGraphicFramePr>
        <p:xfrm>
          <a:off x="530353" y="1174099"/>
          <a:ext cx="793750" cy="209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" name="Equation" r:id="rId5" imgW="520560" imgH="1371600" progId="Equation.3">
                  <p:embed/>
                </p:oleObj>
              </mc:Choice>
              <mc:Fallback>
                <p:oleObj name="Equation" r:id="rId5" imgW="520560" imgH="137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353" y="1174099"/>
                        <a:ext cx="793750" cy="2090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995559"/>
              </p:ext>
            </p:extLst>
          </p:nvPr>
        </p:nvGraphicFramePr>
        <p:xfrm>
          <a:off x="4228100" y="1627197"/>
          <a:ext cx="3125787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" name="Equation" r:id="rId7" imgW="1879560" imgH="787320" progId="Equation.3">
                  <p:embed/>
                </p:oleObj>
              </mc:Choice>
              <mc:Fallback>
                <p:oleObj name="Equation" r:id="rId7" imgW="1879560" imgH="787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8100" y="1627197"/>
                        <a:ext cx="3125787" cy="130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848615" y="1122882"/>
            <a:ext cx="475488" cy="978257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2" y="1417549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242" y="2237645"/>
            <a:ext cx="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R</a:t>
            </a:r>
            <a:r>
              <a:rPr lang="en-US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oll</a:t>
            </a:r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666" y="2597728"/>
            <a:ext cx="64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Pitch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3444" y="2967060"/>
            <a:ext cx="75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Yaw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879" y="1011485"/>
            <a:ext cx="167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Angular velocity in body frame 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797614"/>
              </p:ext>
            </p:extLst>
          </p:nvPr>
        </p:nvGraphicFramePr>
        <p:xfrm>
          <a:off x="692150" y="3476689"/>
          <a:ext cx="38084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" name="Equation" r:id="rId9" imgW="2336760" imgH="711000" progId="Equation.3">
                  <p:embed/>
                </p:oleObj>
              </mc:Choice>
              <mc:Fallback>
                <p:oleObj name="Equation" r:id="rId9" imgW="23367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2150" y="3476689"/>
                        <a:ext cx="3808413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28631"/>
              </p:ext>
            </p:extLst>
          </p:nvPr>
        </p:nvGraphicFramePr>
        <p:xfrm>
          <a:off x="603506" y="5160443"/>
          <a:ext cx="5102225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" name="Equation" r:id="rId11" imgW="2692080" imgH="711000" progId="Equation.3">
                  <p:embed/>
                </p:oleObj>
              </mc:Choice>
              <mc:Fallback>
                <p:oleObj name="Equation" r:id="rId11" imgW="269208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3506" y="5160443"/>
                        <a:ext cx="5102225" cy="1347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00563" y="3262868"/>
            <a:ext cx="168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Newton’s Equation of motion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5732" y="5392398"/>
            <a:ext cx="1559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Euler’s 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Equation </a:t>
            </a:r>
            <a:r>
              <a:rPr lang="en-US" dirty="0">
                <a:solidFill>
                  <a:srgbClr val="7030A0"/>
                </a:solidFill>
              </a:rPr>
              <a:t>of motion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351822"/>
              </p:ext>
            </p:extLst>
          </p:nvPr>
        </p:nvGraphicFramePr>
        <p:xfrm>
          <a:off x="6800977" y="4697157"/>
          <a:ext cx="51371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" name="Equation" r:id="rId13" imgW="3251160" imgH="711000" progId="Equation.3">
                  <p:embed/>
                </p:oleObj>
              </mc:Choice>
              <mc:Fallback>
                <p:oleObj name="Equation" r:id="rId13" imgW="32511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00977" y="4697157"/>
                        <a:ext cx="5137150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307580" y="6167477"/>
            <a:ext cx="4123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N</a:t>
            </a:r>
            <a:r>
              <a:rPr lang="en-US" sz="1000" dirty="0"/>
              <a:t>. Michael, D. </a:t>
            </a:r>
            <a:r>
              <a:rPr lang="en-US" sz="1000" dirty="0" err="1"/>
              <a:t>Mellinger</a:t>
            </a:r>
            <a:r>
              <a:rPr lang="en-US" sz="1000" dirty="0"/>
              <a:t>, Q. Lindsey, and V. Kumar, </a:t>
            </a:r>
            <a:r>
              <a:rPr lang="en-US" sz="1000" dirty="0" smtClean="0"/>
              <a:t>The </a:t>
            </a:r>
            <a:r>
              <a:rPr lang="en-US" sz="1000" dirty="0"/>
              <a:t>GRASP Multiple </a:t>
            </a:r>
            <a:r>
              <a:rPr lang="en-US" sz="1000" dirty="0" smtClean="0"/>
              <a:t>Micro-UAV Testbed</a:t>
            </a:r>
            <a:r>
              <a:rPr lang="en-US" sz="1000" dirty="0"/>
              <a:t>," IEEE Robotics and Automation Magazine, 2010.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52592" y="4248537"/>
            <a:ext cx="1926739" cy="429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428242" y="5133501"/>
            <a:ext cx="2640838" cy="145932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58441" y="4393533"/>
            <a:ext cx="7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4466" y="480603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u</a:t>
            </a:r>
            <a:r>
              <a:rPr lang="en-US" b="1" baseline="-25000" dirty="0" smtClean="0">
                <a:solidFill>
                  <a:srgbClr val="0070C0"/>
                </a:solidFill>
              </a:rPr>
              <a:t>2</a:t>
            </a:r>
            <a:endParaRPr lang="en-US" b="1" baseline="-25000" dirty="0">
              <a:solidFill>
                <a:srgbClr val="0070C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7293"/>
              </p:ext>
            </p:extLst>
          </p:nvPr>
        </p:nvGraphicFramePr>
        <p:xfrm>
          <a:off x="1778873" y="1388884"/>
          <a:ext cx="773719" cy="714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1" name="Equation" r:id="rId15" imgW="495000" imgH="457200" progId="Equation.3">
                  <p:embed/>
                </p:oleObj>
              </mc:Choice>
              <mc:Fallback>
                <p:oleObj name="Equation" r:id="rId15" imgW="495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78873" y="1388884"/>
                        <a:ext cx="773719" cy="714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527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08054"/>
              </p:ext>
            </p:extLst>
          </p:nvPr>
        </p:nvGraphicFramePr>
        <p:xfrm>
          <a:off x="662866" y="3515641"/>
          <a:ext cx="5966534" cy="5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" name="Equation" r:id="rId4" imgW="2730240" imgH="241200" progId="Equation.3">
                  <p:embed/>
                </p:oleObj>
              </mc:Choice>
              <mc:Fallback>
                <p:oleObj name="Equation" r:id="rId4" imgW="27302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2866" y="3515641"/>
                        <a:ext cx="5966534" cy="5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972650"/>
              </p:ext>
            </p:extLst>
          </p:nvPr>
        </p:nvGraphicFramePr>
        <p:xfrm>
          <a:off x="8339533" y="3357997"/>
          <a:ext cx="2364978" cy="60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7" name="Equation" r:id="rId6" imgW="939600" imgH="241200" progId="Equation.3">
                  <p:embed/>
                </p:oleObj>
              </mc:Choice>
              <mc:Fallback>
                <p:oleObj name="Equation" r:id="rId6" imgW="939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39533" y="3357997"/>
                        <a:ext cx="2364978" cy="607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590196"/>
              </p:ext>
            </p:extLst>
          </p:nvPr>
        </p:nvGraphicFramePr>
        <p:xfrm>
          <a:off x="7524750" y="4435305"/>
          <a:ext cx="4325549" cy="1697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" name="Equation" r:id="rId8" imgW="2006280" imgH="787320" progId="Equation.3">
                  <p:embed/>
                </p:oleObj>
              </mc:Choice>
              <mc:Fallback>
                <p:oleObj name="Equation" r:id="rId8" imgW="2006280" imgH="787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4750" y="4435305"/>
                        <a:ext cx="4325549" cy="1697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49531"/>
              </p:ext>
            </p:extLst>
          </p:nvPr>
        </p:nvGraphicFramePr>
        <p:xfrm>
          <a:off x="1938868" y="4503830"/>
          <a:ext cx="3660973" cy="1435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9" name="Equation" r:id="rId10" imgW="1968480" imgH="863280" progId="Equation.3">
                  <p:embed/>
                </p:oleObj>
              </mc:Choice>
              <mc:Fallback>
                <p:oleObj name="Equation" r:id="rId10" imgW="1968480" imgH="863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38868" y="4503830"/>
                        <a:ext cx="3660973" cy="1435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149549" y="1133263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Trajectory Planner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581275" y="1515718"/>
            <a:ext cx="723900" cy="5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31" idx="1"/>
          </p:cNvCxnSpPr>
          <p:nvPr/>
        </p:nvCxnSpPr>
        <p:spPr>
          <a:xfrm>
            <a:off x="8216981" y="1356524"/>
            <a:ext cx="589179" cy="152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738987" y="1303138"/>
            <a:ext cx="2236333" cy="14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307261" y="1133263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975320" y="960426"/>
            <a:ext cx="1239736" cy="7139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806160" y="970476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Rigid body Dynamics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52940" y="1587167"/>
            <a:ext cx="1334245" cy="7830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Attitude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Elbow Connector 20"/>
          <p:cNvCxnSpPr/>
          <p:nvPr/>
        </p:nvCxnSpPr>
        <p:spPr>
          <a:xfrm>
            <a:off x="4738987" y="1610278"/>
            <a:ext cx="407418" cy="32557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</p:cNvCxnSpPr>
          <p:nvPr/>
        </p:nvCxnSpPr>
        <p:spPr>
          <a:xfrm flipV="1">
            <a:off x="6487185" y="1515718"/>
            <a:ext cx="490060" cy="46298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H="1">
            <a:off x="4033247" y="1352932"/>
            <a:ext cx="6214762" cy="564081"/>
          </a:xfrm>
          <a:prstGeom prst="bentConnector4">
            <a:avLst>
              <a:gd name="adj1" fmla="val -3678"/>
              <a:gd name="adj2" fmla="val 233398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31" idx="2"/>
            <a:endCxn id="32" idx="2"/>
          </p:cNvCxnSpPr>
          <p:nvPr/>
        </p:nvCxnSpPr>
        <p:spPr>
          <a:xfrm rot="5400000">
            <a:off x="7372458" y="220670"/>
            <a:ext cx="597171" cy="3701960"/>
          </a:xfrm>
          <a:prstGeom prst="bentConnector3">
            <a:avLst>
              <a:gd name="adj1" fmla="val 12711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534"/>
              </p:ext>
            </p:extLst>
          </p:nvPr>
        </p:nvGraphicFramePr>
        <p:xfrm>
          <a:off x="5646538" y="851975"/>
          <a:ext cx="328284" cy="44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0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46538" y="851975"/>
                        <a:ext cx="328284" cy="44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867874"/>
              </p:ext>
            </p:extLst>
          </p:nvPr>
        </p:nvGraphicFramePr>
        <p:xfrm>
          <a:off x="6761973" y="1707203"/>
          <a:ext cx="3714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1" name="Equation" r:id="rId14" imgW="177480" imgH="215640" progId="Equation.3">
                  <p:embed/>
                </p:oleObj>
              </mc:Choice>
              <mc:Fallback>
                <p:oleObj name="Equation" r:id="rId14" imgW="177480" imgH="21564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61973" y="1707203"/>
                        <a:ext cx="371475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607819"/>
              </p:ext>
            </p:extLst>
          </p:nvPr>
        </p:nvGraphicFramePr>
        <p:xfrm>
          <a:off x="4589912" y="1868115"/>
          <a:ext cx="4238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2" name="Equation" r:id="rId16" imgW="203040" imgH="190440" progId="Equation.3">
                  <p:embed/>
                </p:oleObj>
              </mc:Choice>
              <mc:Fallback>
                <p:oleObj name="Equation" r:id="rId16" imgW="203040" imgH="190440" progId="Equation.3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89912" y="1868115"/>
                        <a:ext cx="423863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5" name="Picture 1126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81287" y="858025"/>
            <a:ext cx="523875" cy="609600"/>
          </a:xfrm>
          <a:prstGeom prst="rect">
            <a:avLst/>
          </a:prstGeom>
        </p:spPr>
      </p:pic>
      <p:pic>
        <p:nvPicPr>
          <p:cNvPr id="112646" name="Picture 1126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2676695"/>
            <a:ext cx="665973" cy="316337"/>
          </a:xfrm>
          <a:prstGeom prst="rect">
            <a:avLst/>
          </a:prstGeom>
        </p:spPr>
      </p:pic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800679"/>
              </p:ext>
            </p:extLst>
          </p:nvPr>
        </p:nvGraphicFramePr>
        <p:xfrm>
          <a:off x="6916738" y="2244725"/>
          <a:ext cx="21764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3" name="Equation" r:id="rId20" imgW="1346040" imgH="203040" progId="Equation.3">
                  <p:embed/>
                </p:oleObj>
              </mc:Choice>
              <mc:Fallback>
                <p:oleObj name="Equation" r:id="rId20" imgW="1346040" imgH="203040" progId="Equation.3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916738" y="2244725"/>
                        <a:ext cx="21764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1126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425383"/>
              </p:ext>
            </p:extLst>
          </p:nvPr>
        </p:nvGraphicFramePr>
        <p:xfrm>
          <a:off x="2033777" y="6044792"/>
          <a:ext cx="985647" cy="398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4" name="Equation" r:id="rId22" imgW="596880" imgH="241200" progId="Equation.3">
                  <p:embed/>
                </p:oleObj>
              </mc:Choice>
              <mc:Fallback>
                <p:oleObj name="Equation" r:id="rId22" imgW="596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033777" y="6044792"/>
                        <a:ext cx="985647" cy="398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658" name="Elbow Connector 112657"/>
          <p:cNvCxnSpPr/>
          <p:nvPr/>
        </p:nvCxnSpPr>
        <p:spPr>
          <a:xfrm rot="10800000" flipV="1">
            <a:off x="3874702" y="3235612"/>
            <a:ext cx="1820466" cy="346389"/>
          </a:xfrm>
          <a:prstGeom prst="bentConnector3">
            <a:avLst>
              <a:gd name="adj1" fmla="val 1002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73" name="Straight Arrow Connector 112672"/>
          <p:cNvCxnSpPr/>
          <p:nvPr/>
        </p:nvCxnSpPr>
        <p:spPr>
          <a:xfrm flipH="1">
            <a:off x="5810681" y="3357997"/>
            <a:ext cx="46472" cy="31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77" name="TextBox 112676"/>
          <p:cNvSpPr txBox="1"/>
          <p:nvPr/>
        </p:nvSpPr>
        <p:spPr>
          <a:xfrm>
            <a:off x="5695168" y="3078212"/>
            <a:ext cx="270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actual </a:t>
            </a:r>
            <a:r>
              <a:rPr lang="en-US" dirty="0" smtClean="0"/>
              <a:t>(feedback)</a:t>
            </a:r>
            <a:endParaRPr lang="en-US" dirty="0"/>
          </a:p>
        </p:txBody>
      </p:sp>
      <p:cxnSp>
        <p:nvCxnSpPr>
          <p:cNvPr id="112687" name="Elbow Connector 112686"/>
          <p:cNvCxnSpPr/>
          <p:nvPr/>
        </p:nvCxnSpPr>
        <p:spPr>
          <a:xfrm rot="10800000">
            <a:off x="847725" y="4042917"/>
            <a:ext cx="2171700" cy="24496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0800000">
            <a:off x="3019425" y="4042916"/>
            <a:ext cx="2171700" cy="24496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 rot="10800000">
            <a:off x="5191125" y="4075003"/>
            <a:ext cx="810453" cy="212878"/>
          </a:xfrm>
          <a:prstGeom prst="bentConnector3">
            <a:avLst>
              <a:gd name="adj1" fmla="val 1005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700" name="TextBox 112699"/>
          <p:cNvSpPr txBox="1"/>
          <p:nvPr/>
        </p:nvSpPr>
        <p:spPr>
          <a:xfrm>
            <a:off x="6001578" y="4076447"/>
            <a:ext cx="152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pecified </a:t>
            </a:r>
            <a:endParaRPr lang="en-US" i="1" dirty="0"/>
          </a:p>
        </p:txBody>
      </p:sp>
      <p:cxnSp>
        <p:nvCxnSpPr>
          <p:cNvPr id="112702" name="Straight Arrow Connector 112701"/>
          <p:cNvCxnSpPr/>
          <p:nvPr/>
        </p:nvCxnSpPr>
        <p:spPr>
          <a:xfrm>
            <a:off x="1743075" y="3195056"/>
            <a:ext cx="122337" cy="33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71550" y="2924175"/>
            <a:ext cx="170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commanded</a:t>
            </a:r>
            <a:endParaRPr lang="en-US" i="1" dirty="0"/>
          </a:p>
        </p:txBody>
      </p:sp>
      <p:sp>
        <p:nvSpPr>
          <p:cNvPr id="66" name="Rectangle 65"/>
          <p:cNvSpPr/>
          <p:nvPr/>
        </p:nvSpPr>
        <p:spPr>
          <a:xfrm>
            <a:off x="7387238" y="4380669"/>
            <a:ext cx="4463062" cy="18677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215056" y="3357997"/>
            <a:ext cx="2489455" cy="6072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743075" y="4503830"/>
            <a:ext cx="4076988" cy="14358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743075" y="6044792"/>
            <a:ext cx="1562100" cy="4798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365004"/>
              </p:ext>
            </p:extLst>
          </p:nvPr>
        </p:nvGraphicFramePr>
        <p:xfrm>
          <a:off x="4176134" y="2190127"/>
          <a:ext cx="928067" cy="303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" name="Equation" r:id="rId24" imgW="698400" imgH="228600" progId="Equation.3">
                  <p:embed/>
                </p:oleObj>
              </mc:Choice>
              <mc:Fallback>
                <p:oleObj name="Equation" r:id="rId24" imgW="69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76134" y="2190127"/>
                        <a:ext cx="928067" cy="303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0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Control 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22816" y="6417083"/>
            <a:ext cx="6705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N. Michael, D. </a:t>
            </a:r>
            <a:r>
              <a:rPr lang="en-US" sz="900" dirty="0" err="1"/>
              <a:t>Mellinger</a:t>
            </a:r>
            <a:r>
              <a:rPr lang="en-US" sz="900" dirty="0"/>
              <a:t>, Q. Lindsey, and V. Kumar, The GRASP Multiple Micro-UAV Testbed," IEEE Robotics and Automation Magazine, 2010.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59672" y="1145048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Trajectory Planner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17384" y="1145048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85443" y="972211"/>
            <a:ext cx="1239736" cy="7139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816283" y="982261"/>
            <a:ext cx="1431726" cy="802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Rigid body Dynamics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63063" y="1598952"/>
            <a:ext cx="1334245" cy="7830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Attitude Controller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91410" y="869810"/>
            <a:ext cx="523875" cy="6096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1473" y="858025"/>
            <a:ext cx="523875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346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Differential Flatness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4672" y="1171575"/>
            <a:ext cx="10549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Definition: </a:t>
            </a:r>
            <a:r>
              <a:rPr lang="en-US" sz="2400" dirty="0" smtClean="0"/>
              <a:t>A non linear </a:t>
            </a:r>
            <a:r>
              <a:rPr lang="en-US" sz="2400" dirty="0"/>
              <a:t>system is </a:t>
            </a:r>
            <a:r>
              <a:rPr lang="en-US" sz="2400" i="1" dirty="0"/>
              <a:t>differentially flat </a:t>
            </a:r>
            <a:r>
              <a:rPr lang="en-US" sz="2400" dirty="0"/>
              <a:t>if we can find a set of outputs such that we can express all states and inputs in terms of those outputs and their </a:t>
            </a:r>
            <a:r>
              <a:rPr lang="en-US" sz="2400" dirty="0" smtClean="0"/>
              <a:t>derivatives [1].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6888" y="6415801"/>
            <a:ext cx="10716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[1] M</a:t>
            </a:r>
            <a:r>
              <a:rPr lang="en-US" sz="1000" dirty="0"/>
              <a:t>. J. Van </a:t>
            </a:r>
            <a:r>
              <a:rPr lang="en-US" sz="1000" dirty="0" err="1"/>
              <a:t>Nieuwstadt</a:t>
            </a:r>
            <a:r>
              <a:rPr lang="en-US" sz="1000" dirty="0"/>
              <a:t> and R. M. Murray, “Real-time </a:t>
            </a:r>
            <a:r>
              <a:rPr lang="en-US" sz="1000" dirty="0" smtClean="0"/>
              <a:t>trajectory generation </a:t>
            </a:r>
            <a:r>
              <a:rPr lang="en-US" sz="1000" dirty="0"/>
              <a:t>for differentially flat systems,” International Journal </a:t>
            </a:r>
            <a:r>
              <a:rPr lang="en-US" sz="1000" dirty="0" smtClean="0"/>
              <a:t>of Robust </a:t>
            </a:r>
            <a:r>
              <a:rPr lang="en-US" sz="1000" dirty="0"/>
              <a:t>and Nonlinear Control, vol. 8, pp. 995–1020, 1998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18" y="2360981"/>
            <a:ext cx="2660019" cy="2152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62423" y="3628305"/>
                <a:ext cx="2523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: forward velocity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smtClean="0"/>
                  <a:t>steering </a:t>
                </a:r>
                <a:r>
                  <a:rPr lang="en-US" dirty="0"/>
                  <a:t>velocity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23" y="3628305"/>
                <a:ext cx="252374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83336" y="2231868"/>
            <a:ext cx="633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Example: </a:t>
            </a:r>
            <a:r>
              <a:rPr lang="en-US" sz="2400" dirty="0"/>
              <a:t>Kinematic </a:t>
            </a:r>
            <a:r>
              <a:rPr lang="en-US" sz="2400" dirty="0" smtClean="0"/>
              <a:t>car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6656" y="4958485"/>
                <a:ext cx="10981944" cy="1155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output is (</a:t>
                </a:r>
                <a:r>
                  <a:rPr lang="en-US" sz="2400" i="1" dirty="0"/>
                  <a:t>x, y</a:t>
                </a:r>
                <a:r>
                  <a:rPr lang="en-US" sz="2400" dirty="0"/>
                  <a:t>),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 can be expressed in terms of flat outputs as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̈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acc>
                            <m:accPr>
                              <m:chr m:val="̈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" y="4958485"/>
                <a:ext cx="10981944" cy="1155509"/>
              </a:xfrm>
              <a:prstGeom prst="rect">
                <a:avLst/>
              </a:prstGeom>
              <a:blipFill>
                <a:blip r:embed="rId5"/>
                <a:stretch>
                  <a:fillRect l="-721"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41292" y="2580431"/>
                <a:ext cx="3328416" cy="1911292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92" y="2580431"/>
                <a:ext cx="3328416" cy="1911292"/>
              </a:xfrm>
              <a:prstGeom prst="rect">
                <a:avLst/>
              </a:prstGeom>
              <a:blipFill>
                <a:blip r:embed="rId6"/>
                <a:stretch>
                  <a:fillRect b="-3165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48577" y="305575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Equations of Motion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63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3D Trajectory Generation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0537" y="1062768"/>
                <a:ext cx="11068050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FF0000"/>
                    </a:solidFill>
                  </a:rPr>
                  <a:t>Optimal Trajectory: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7030A0"/>
                    </a:solidFill>
                  </a:rPr>
                  <a:t>Smooth Trajectories: </a:t>
                </a:r>
              </a:p>
              <a:p>
                <a:endParaRPr lang="en-US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 = 1, shortest distance (velocity) 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 = 2, minimum acceleration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 = 3, minimum jerk 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 = 4, minimum snap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Constraints: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Must pass through way </a:t>
                </a:r>
                <a:r>
                  <a:rPr lang="en-US" sz="2000" dirty="0" smtClean="0"/>
                  <a:t>points</a:t>
                </a:r>
                <a:r>
                  <a:rPr lang="en-US" sz="2000" dirty="0"/>
                  <a:t>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Velocity, </a:t>
                </a:r>
                <a:r>
                  <a:rPr lang="en-US" sz="2000" dirty="0" smtClean="0"/>
                  <a:t>acceleration</a:t>
                </a:r>
                <a:r>
                  <a:rPr lang="en-US" sz="2000" dirty="0"/>
                  <a:t>, </a:t>
                </a:r>
                <a:r>
                  <a:rPr lang="en-US" sz="2000" dirty="0" smtClean="0"/>
                  <a:t>jerk </a:t>
                </a:r>
                <a:r>
                  <a:rPr lang="en-US" sz="2000" dirty="0"/>
                  <a:t>are zero at the end points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Velocity, acceleration,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to 6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derivatives  are continuous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Convert the equation into matrix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solve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" y="1062768"/>
                <a:ext cx="11068050" cy="4770537"/>
              </a:xfrm>
              <a:prstGeom prst="rect">
                <a:avLst/>
              </a:prstGeom>
              <a:blipFill>
                <a:blip r:embed="rId5"/>
                <a:stretch>
                  <a:fillRect l="-716" t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473042"/>
              </p:ext>
            </p:extLst>
          </p:nvPr>
        </p:nvGraphicFramePr>
        <p:xfrm>
          <a:off x="6038850" y="331946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38850" y="331946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18882"/>
              </p:ext>
            </p:extLst>
          </p:nvPr>
        </p:nvGraphicFramePr>
        <p:xfrm>
          <a:off x="3604123" y="972527"/>
          <a:ext cx="2033864" cy="61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" name="Equation" r:id="rId8" imgW="1726920" imgH="482400" progId="Equation.3">
                  <p:embed/>
                </p:oleObj>
              </mc:Choice>
              <mc:Fallback>
                <p:oleObj name="Equation" r:id="rId8" imgW="172692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4123" y="972527"/>
                        <a:ext cx="2033864" cy="617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913916"/>
              </p:ext>
            </p:extLst>
          </p:nvPr>
        </p:nvGraphicFramePr>
        <p:xfrm>
          <a:off x="3844212" y="1845498"/>
          <a:ext cx="2308938" cy="730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" name="Equation" r:id="rId10" imgW="1523880" imgH="482400" progId="Equation.3">
                  <p:embed/>
                </p:oleObj>
              </mc:Choice>
              <mc:Fallback>
                <p:oleObj name="Equation" r:id="rId10" imgW="1523880" imgH="482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44212" y="1845498"/>
                        <a:ext cx="2308938" cy="730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11213" y="1112837"/>
            <a:ext cx="183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 : fu</a:t>
            </a:r>
            <a:r>
              <a:rPr lang="en-US" b="1" i="1" dirty="0" smtClean="0"/>
              <a:t>n</a:t>
            </a:r>
            <a:r>
              <a:rPr lang="en-US" i="1" dirty="0" smtClean="0"/>
              <a:t>ctional </a:t>
            </a:r>
            <a:endParaRPr lang="en-US" i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923130" y="2424008"/>
            <a:ext cx="4056" cy="18105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29157" y="3987439"/>
            <a:ext cx="40666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846978" y="388141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584292" y="3319740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789127" y="3751548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318364" y="291136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938418" y="3017801"/>
            <a:ext cx="3444240" cy="969638"/>
          </a:xfrm>
          <a:custGeom>
            <a:avLst/>
            <a:gdLst>
              <a:gd name="connsiteX0" fmla="*/ 0 w 3995928"/>
              <a:gd name="connsiteY0" fmla="*/ 1069848 h 1069848"/>
              <a:gd name="connsiteX1" fmla="*/ 448056 w 3995928"/>
              <a:gd name="connsiteY1" fmla="*/ 475488 h 1069848"/>
              <a:gd name="connsiteX2" fmla="*/ 1335024 w 3995928"/>
              <a:gd name="connsiteY2" fmla="*/ 420624 h 1069848"/>
              <a:gd name="connsiteX3" fmla="*/ 1892808 w 3995928"/>
              <a:gd name="connsiteY3" fmla="*/ 859536 h 1069848"/>
              <a:gd name="connsiteX4" fmla="*/ 2505456 w 3995928"/>
              <a:gd name="connsiteY4" fmla="*/ 850392 h 1069848"/>
              <a:gd name="connsiteX5" fmla="*/ 2761488 w 3995928"/>
              <a:gd name="connsiteY5" fmla="*/ 356616 h 1069848"/>
              <a:gd name="connsiteX6" fmla="*/ 3355848 w 3995928"/>
              <a:gd name="connsiteY6" fmla="*/ 109728 h 1069848"/>
              <a:gd name="connsiteX7" fmla="*/ 3995928 w 3995928"/>
              <a:gd name="connsiteY7" fmla="*/ 0 h 106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95928" h="1069848">
                <a:moveTo>
                  <a:pt x="0" y="1069848"/>
                </a:moveTo>
                <a:cubicBezTo>
                  <a:pt x="112776" y="826770"/>
                  <a:pt x="225552" y="583692"/>
                  <a:pt x="448056" y="475488"/>
                </a:cubicBezTo>
                <a:cubicBezTo>
                  <a:pt x="670560" y="367284"/>
                  <a:pt x="1094232" y="356616"/>
                  <a:pt x="1335024" y="420624"/>
                </a:cubicBezTo>
                <a:cubicBezTo>
                  <a:pt x="1575816" y="484632"/>
                  <a:pt x="1697736" y="787908"/>
                  <a:pt x="1892808" y="859536"/>
                </a:cubicBezTo>
                <a:cubicBezTo>
                  <a:pt x="2087880" y="931164"/>
                  <a:pt x="2360676" y="934212"/>
                  <a:pt x="2505456" y="850392"/>
                </a:cubicBezTo>
                <a:cubicBezTo>
                  <a:pt x="2650236" y="766572"/>
                  <a:pt x="2619756" y="480060"/>
                  <a:pt x="2761488" y="356616"/>
                </a:cubicBezTo>
                <a:cubicBezTo>
                  <a:pt x="2903220" y="233172"/>
                  <a:pt x="3150108" y="169164"/>
                  <a:pt x="3355848" y="109728"/>
                </a:cubicBezTo>
                <a:cubicBezTo>
                  <a:pt x="3561588" y="50292"/>
                  <a:pt x="3912108" y="22860"/>
                  <a:pt x="3995928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670883" y="5097523"/>
                <a:ext cx="2635458" cy="1073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883" y="5097523"/>
                <a:ext cx="2635458" cy="10736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7567127" y="2419779"/>
            <a:ext cx="162030" cy="37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213296" y="3945390"/>
            <a:ext cx="39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669189" y="5081640"/>
            <a:ext cx="2544107" cy="122657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08792" y="3502620"/>
            <a:ext cx="2295331" cy="3001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604123" y="994672"/>
            <a:ext cx="3963004" cy="604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737697" y="1836536"/>
            <a:ext cx="2415453" cy="7395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2480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156095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Simulation Results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TrajSimSmooth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6009" y="956715"/>
            <a:ext cx="3587750" cy="26908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06" y="861808"/>
            <a:ext cx="3522404" cy="2641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59" y="824436"/>
            <a:ext cx="3500522" cy="2625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61" y="3503612"/>
            <a:ext cx="3803650" cy="2852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752" y="3389253"/>
            <a:ext cx="4036895" cy="3027672"/>
          </a:xfrm>
          <a:prstGeom prst="rect">
            <a:avLst/>
          </a:prstGeom>
        </p:spPr>
      </p:pic>
      <p:pic>
        <p:nvPicPr>
          <p:cNvPr id="9" name="TrajSim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122" y="3591253"/>
            <a:ext cx="3601687" cy="2701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8955" y="621096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Quad Position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26745" y="6352143"/>
            <a:ext cx="21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Quad Velocity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0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4" name="Group 4"/>
          <p:cNvGrpSpPr>
            <a:grpSpLocks/>
          </p:cNvGrpSpPr>
          <p:nvPr/>
        </p:nvGrpSpPr>
        <p:grpSpPr bwMode="auto">
          <a:xfrm>
            <a:off x="0" y="70370"/>
            <a:ext cx="12192000" cy="644525"/>
            <a:chOff x="0" y="0"/>
            <a:chExt cx="5760" cy="38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654" name="Rectangle 1"/>
            <p:cNvSpPr>
              <a:spLocks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55" name="Line 2"/>
            <p:cNvSpPr>
              <a:spLocks noChangeShapeType="1"/>
            </p:cNvSpPr>
            <p:nvPr/>
          </p:nvSpPr>
          <p:spPr bwMode="auto">
            <a:xfrm>
              <a:off x="0" y="192"/>
              <a:ext cx="5760" cy="1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6" name="Rectangle 3"/>
            <p:cNvSpPr>
              <a:spLocks/>
            </p:cNvSpPr>
            <p:nvPr/>
          </p:nvSpPr>
          <p:spPr bwMode="auto">
            <a:xfrm>
              <a:off x="0" y="0"/>
              <a:ext cx="5710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40" bIns="0"/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charset="-128"/>
                  <a:sym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ts val="2100"/>
                </a:spcBef>
              </a:pPr>
              <a:r>
                <a:rPr lang="en-US" altLang="en-US" sz="4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Conclusion &amp; Future Work</a:t>
              </a:r>
              <a:endPara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79204-7562-4E41-802B-BC09ACD5841F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990600"/>
            <a:ext cx="10427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Implemented minimum snap trajectory and control for quadrotors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trajectories are optimal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navigate based on ways points with smooth trajectories 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be extended to motion planning for precise and aggressive maneuvers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in experimental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possible extend to multi-agents 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2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8"/>
    </mc:Choice>
    <mc:Fallback xmlns="">
      <p:transition spd="slow" advTm="7868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4|17.8|2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</TotalTime>
  <Words>584</Words>
  <Application>Microsoft Office PowerPoint</Application>
  <PresentationFormat>Widescreen</PresentationFormat>
  <Paragraphs>100</Paragraphs>
  <Slides>10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Wingdings</vt:lpstr>
      <vt:lpstr>ヒラギノ明朝 ProN W3</vt:lpstr>
      <vt:lpstr>Office Theme</vt:lpstr>
      <vt:lpstr>Equation</vt:lpstr>
      <vt:lpstr>Trajectory Generation and Control for Quadrotors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Thapa, Sandesh</dc:creator>
  <cp:lastModifiedBy>Thapa, Sandesh</cp:lastModifiedBy>
  <cp:revision>749</cp:revision>
  <dcterms:created xsi:type="dcterms:W3CDTF">2017-10-24T19:50:24Z</dcterms:created>
  <dcterms:modified xsi:type="dcterms:W3CDTF">2018-02-01T21:18:05Z</dcterms:modified>
</cp:coreProperties>
</file>